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6" r:id="rId20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1" Type="http://schemas.openxmlformats.org/officeDocument/2006/relationships/slide" Target="slides/slide8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3" name="Shape 10003"/>
        <p:cNvGrpSpPr/>
        <p:nvPr/>
      </p:nvGrpSpPr>
      <p:grpSpPr>
        <a:xfrm>
          <a:off x="0" y="0"/>
          <a:ext cx="0" cy="0"/>
          <a:chOff x="0" y="0"/>
          <a:chExt cx="0" cy="0"/>
        </a:xfrm>
      </p:grpSpPr>
      <p:sp>
        <p:nvSpPr>
          <p:cNvPr id="10004" name="Google Shape;10004;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5" name="Google Shape;10005;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notesSlide" Target="../notesSlides/notesSlide81.xml"/></Relationships>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6" name="Shape 10006"/>
        <p:cNvGrpSpPr/>
        <p:nvPr/>
      </p:nvGrpSpPr>
      <p:grpSpPr>
        <a:xfrm>
          <a:off x="0" y="0"/>
          <a:ext cx="0" cy="0"/>
          <a:chOff x="0" y="0"/>
          <a:chExt cx="0" cy="0"/>
        </a:xfrm>
      </p:grpSpPr>
      <p:sp>
        <p:nvSpPr>
          <p:cNvPr id="10007" name="Google Shape;10007;p1511"/>
          <p:cNvSpPr txBox="1"/>
          <p:nvPr>
            <p:ph type="title"/>
          </p:nvPr>
        </p:nvSpPr>
        <p:spPr>
          <a:xfrm>
            <a:off x="457200" y="63500"/>
            <a:ext cx="8229600" cy="1841500"/>
          </a:xfrm>
          <a:prstGeom prst="rect">
            <a:avLst/>
          </a:prstGeom>
          <a:noFill/>
          <a:ln>
            <a:noFill/>
          </a:ln>
        </p:spPr>
        <p:txBody>
          <a:bodyPr anchorCtr="0" anchor="ctr" bIns="50800" lIns="50800" spcFirstLastPara="1" rIns="132075" wrap="square" tIns="50800">
            <a:noAutofit/>
          </a:bodyPr>
          <a:lstStyle/>
          <a:p>
            <a:pPr indent="0" lvl="0" marL="39688" rtl="0" algn="l">
              <a:spcBef>
                <a:spcPts val="0"/>
              </a:spcBef>
              <a:spcAft>
                <a:spcPts val="0"/>
              </a:spcAft>
              <a:buNone/>
            </a:pPr>
            <a:r>
              <a:rPr lang="en-US" sz="4000"/>
              <a:t>OMIG WEBINARS-FULFILLING OMIG’S SECTION 32 DUTY-</a:t>
            </a:r>
            <a:endParaRPr/>
          </a:p>
        </p:txBody>
      </p:sp>
      <p:sp>
        <p:nvSpPr>
          <p:cNvPr id="10008" name="Google Shape;10008;p1511"/>
          <p:cNvSpPr txBox="1"/>
          <p:nvPr>
            <p:ph idx="1" type="body"/>
          </p:nvPr>
        </p:nvSpPr>
        <p:spPr>
          <a:xfrm>
            <a:off x="457200" y="1905000"/>
            <a:ext cx="8229600" cy="4953000"/>
          </a:xfrm>
          <a:prstGeom prst="rect">
            <a:avLst/>
          </a:prstGeom>
          <a:noFill/>
          <a:ln>
            <a:noFill/>
          </a:ln>
        </p:spPr>
        <p:txBody>
          <a:bodyPr anchorCtr="0" anchor="t" bIns="50800" lIns="50800" spcFirstLastPara="1" rIns="132075" wrap="square" tIns="50800">
            <a:noAutofit/>
          </a:bodyPr>
          <a:lstStyle/>
          <a:p>
            <a:pPr indent="-342900" lvl="0" marL="382588" rtl="0" algn="l">
              <a:lnSpc>
                <a:spcPct val="90000"/>
              </a:lnSpc>
              <a:spcBef>
                <a:spcPts val="0"/>
              </a:spcBef>
              <a:spcAft>
                <a:spcPts val="0"/>
              </a:spcAft>
              <a:buSzPts val="3360"/>
              <a:buChar char="•"/>
            </a:pPr>
            <a:r>
              <a:rPr b="1" lang="en-US" sz="2800">
                <a:latin typeface="Tahoma"/>
                <a:ea typeface="Tahoma"/>
                <a:cs typeface="Tahoma"/>
                <a:sym typeface="Tahoma"/>
              </a:rPr>
              <a:t>“17. to conduct educational programs for medical assistance program providers, vendors, contractors and recipients designed to limit fraud and abuse within the medical assistance program”</a:t>
            </a:r>
            <a:endParaRPr b="1" sz="2800">
              <a:latin typeface="Tahoma"/>
              <a:ea typeface="Tahoma"/>
              <a:cs typeface="Tahoma"/>
              <a:sym typeface="Tahoma"/>
            </a:endParaRPr>
          </a:p>
          <a:p>
            <a:pPr indent="-342900" lvl="0" marL="382588" rtl="0" algn="l">
              <a:lnSpc>
                <a:spcPct val="90000"/>
              </a:lnSpc>
              <a:spcBef>
                <a:spcPts val="800"/>
              </a:spcBef>
              <a:spcAft>
                <a:spcPts val="0"/>
              </a:spcAft>
              <a:buSzPts val="3360"/>
              <a:buChar char="•"/>
            </a:pPr>
            <a:r>
              <a:rPr b="1" lang="en-US" sz="2800">
                <a:latin typeface="Tahoma"/>
                <a:ea typeface="Tahoma"/>
                <a:cs typeface="Tahoma"/>
                <a:sym typeface="Tahoma"/>
              </a:rPr>
              <a:t>These programs will be scheduled as needed by the provider community. Your feedback on this program, and suggestions for new topics are appreciated.</a:t>
            </a:r>
            <a:endParaRPr/>
          </a:p>
          <a:p>
            <a:pPr indent="-342900" lvl="0" marL="382588" rtl="0" algn="l">
              <a:lnSpc>
                <a:spcPct val="90000"/>
              </a:lnSpc>
              <a:spcBef>
                <a:spcPts val="800"/>
              </a:spcBef>
              <a:spcAft>
                <a:spcPts val="0"/>
              </a:spcAft>
              <a:buSzPts val="3360"/>
              <a:buChar char="•"/>
            </a:pPr>
            <a:r>
              <a:rPr b="1" lang="en-US" sz="2800">
                <a:latin typeface="Tahoma"/>
                <a:ea typeface="Tahoma"/>
                <a:cs typeface="Tahoma"/>
                <a:sym typeface="Tahoma"/>
              </a:rPr>
              <a:t>Next program in July on PPACA 6402: Mandatory Disclosure of Overpayments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